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57" r:id="rId4"/>
    <p:sldId id="270" r:id="rId5"/>
    <p:sldId id="258" r:id="rId6"/>
    <p:sldId id="267" r:id="rId7"/>
    <p:sldId id="261" r:id="rId8"/>
    <p:sldId id="266" r:id="rId9"/>
    <p:sldId id="269" r:id="rId10"/>
    <p:sldId id="26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00FF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B4911-93D7-4D1F-BBA2-3ED25F1166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062D5-C56C-4310-A735-8ED6F059FA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C145A-B6C6-4901-B3FE-5459D9C75C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8626F-5D27-44CE-8D81-FBBFA22449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4FF1DA-B4D1-45B5-B11A-C4D3EFD858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59D2D2-F3BB-4733-B99D-FB45DFE93E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8EC787-FC0D-41B0-A55D-B26812D52E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C4FF1-C651-4C0D-8379-EF0B6E364B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47FF5-02DF-4D00-B445-65938B30D8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2AAF27-E53E-494F-AF4B-511D7A7C5B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BA3D-5F89-4495-AD3B-1A3238E994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37F63FD-640C-457C-A42F-2B81D2AB132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357290" y="2214554"/>
            <a:ext cx="655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3200" b="1" dirty="0">
                <a:solidFill>
                  <a:srgbClr val="FF0000"/>
                </a:solidFill>
              </a:rPr>
              <a:t>Графикалық редактор </a:t>
            </a:r>
            <a:r>
              <a:rPr lang="en-US" sz="3200" b="1" dirty="0">
                <a:solidFill>
                  <a:srgbClr val="FF0000"/>
                </a:solidFill>
              </a:rPr>
              <a:t>PAINT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357289" y="2928934"/>
            <a:ext cx="664373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611313" marR="0" lvl="0" indent="-1611313" algn="l" defTabSz="231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7825" algn="l"/>
              </a:tabLst>
            </a:pP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Сабақтың  мақсаты:	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1.</a:t>
            </a:r>
            <a:r>
              <a:rPr kumimoji="0" lang="kk-K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Графикалық редактормен жұмыс    істеуге үйрету.Түзу сызықтар салу дағдыларын қалыптастыру. Тік төртбұрыштар мен дөңгеленген тікбұрыштарды салу дағдыларын қалыптастыру.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611313" marR="0" lvl="0" indent="-1611313" algn="l" defTabSz="2317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7825" algn="l"/>
              </a:tabLst>
            </a:pPr>
            <a:r>
              <a:rPr lang="kk-KZ" sz="1600" dirty="0">
                <a:latin typeface="KZ Times New Roman"/>
                <a:ea typeface="Times New Roman" pitchFamily="18" charset="0"/>
              </a:rPr>
              <a:t> </a:t>
            </a:r>
            <a:r>
              <a:rPr lang="kk-KZ" sz="1600" dirty="0" smtClean="0">
                <a:latin typeface="KZ Times New Roman"/>
                <a:ea typeface="Times New Roman" pitchFamily="18" charset="0"/>
              </a:rPr>
              <a:t>                                 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 2. Оқушылардың сызықтардың түсін, қалыңдығын өзгертуді,  эллипстер, шеңберлер және қисық сызықтар салғанда, олардың түсін,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611313" marR="0" lvl="0" indent="-1611313" algn="l" defTabSz="2317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7825" algn="l"/>
              </a:tabLst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                     </a:t>
            </a:r>
            <a:r>
              <a:rPr kumimoji="0" lang="kk-KZ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        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қалыңдығын өзгерте білу қабілеттерін дамыту.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611313" marR="0" lvl="0" indent="-1611313" algn="l" defTabSz="2317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47825" algn="l"/>
              </a:tabLst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</a:rPr>
              <a:t>                                   3.  Оқушыларға эстетикалық тәрбие беру.                                                                                                                       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692275" y="1468438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Әртүрлі ауданды белгілеу</a:t>
            </a:r>
            <a:endParaRPr lang="ru-RU" sz="1400" b="1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692275" y="1989138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Өшіргіш (ластик)</a:t>
            </a:r>
            <a:endParaRPr lang="ru-RU" sz="1400" b="1"/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2838" y="1341438"/>
            <a:ext cx="466725" cy="447675"/>
          </a:xfrm>
          <a:prstGeom prst="rect">
            <a:avLst/>
          </a:prstGeom>
          <a:noFill/>
        </p:spPr>
      </p:pic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7600" y="1939925"/>
            <a:ext cx="457200" cy="409575"/>
          </a:xfrm>
          <a:prstGeom prst="rect">
            <a:avLst/>
          </a:prstGeom>
          <a:noFill/>
        </p:spPr>
      </p:pic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3950" y="2492375"/>
            <a:ext cx="457200" cy="476250"/>
          </a:xfrm>
          <a:prstGeom prst="rect">
            <a:avLst/>
          </a:prstGeom>
          <a:noFill/>
        </p:spPr>
      </p:pic>
      <p:pic>
        <p:nvPicPr>
          <p:cNvPr id="9235" name="Picture 1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7600" y="3213100"/>
            <a:ext cx="466725" cy="409575"/>
          </a:xfrm>
          <a:prstGeom prst="rect">
            <a:avLst/>
          </a:prstGeom>
          <a:noFill/>
        </p:spPr>
      </p:pic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7600" y="3789363"/>
            <a:ext cx="447675" cy="390525"/>
          </a:xfrm>
          <a:prstGeom prst="rect">
            <a:avLst/>
          </a:prstGeom>
          <a:noFill/>
        </p:spPr>
      </p:pic>
      <p:pic>
        <p:nvPicPr>
          <p:cNvPr id="9237" name="Picture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7600" y="4365625"/>
            <a:ext cx="466725" cy="428625"/>
          </a:xfrm>
          <a:prstGeom prst="rect">
            <a:avLst/>
          </a:prstGeom>
          <a:noFill/>
        </p:spPr>
      </p:pic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17600" y="4941888"/>
            <a:ext cx="457200" cy="352425"/>
          </a:xfrm>
          <a:prstGeom prst="rect">
            <a:avLst/>
          </a:prstGeom>
          <a:noFill/>
        </p:spPr>
      </p:pic>
      <p:pic>
        <p:nvPicPr>
          <p:cNvPr id="9239" name="Picture 2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17600" y="5445125"/>
            <a:ext cx="457200" cy="323850"/>
          </a:xfrm>
          <a:prstGeom prst="rect">
            <a:avLst/>
          </a:prstGeom>
          <a:noFill/>
        </p:spPr>
      </p:pic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26113" y="1355725"/>
            <a:ext cx="476250" cy="428625"/>
          </a:xfrm>
          <a:prstGeom prst="rect">
            <a:avLst/>
          </a:prstGeom>
          <a:noFill/>
        </p:spPr>
      </p:pic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6113" y="1944688"/>
            <a:ext cx="495300" cy="390525"/>
          </a:xfrm>
          <a:prstGeom prst="rect">
            <a:avLst/>
          </a:prstGeom>
          <a:noFill/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26113" y="2551113"/>
            <a:ext cx="495300" cy="428625"/>
          </a:xfrm>
          <a:prstGeom prst="rect">
            <a:avLst/>
          </a:prstGeom>
          <a:noFill/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26113" y="3241675"/>
            <a:ext cx="495300" cy="390525"/>
          </a:xfrm>
          <a:prstGeom prst="rect">
            <a:avLst/>
          </a:prstGeom>
          <a:noFill/>
        </p:spPr>
      </p:pic>
      <p:pic>
        <p:nvPicPr>
          <p:cNvPr id="9245" name="Picture 29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726113" y="3830638"/>
            <a:ext cx="457200" cy="361950"/>
          </a:xfrm>
          <a:prstGeom prst="rect">
            <a:avLst/>
          </a:prstGeom>
          <a:noFill/>
        </p:spPr>
      </p:pic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726113" y="4365625"/>
            <a:ext cx="381000" cy="419100"/>
          </a:xfrm>
          <a:prstGeom prst="rect">
            <a:avLst/>
          </a:prstGeom>
          <a:noFill/>
        </p:spPr>
      </p:pic>
      <p:pic>
        <p:nvPicPr>
          <p:cNvPr id="9247" name="Picture 3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726113" y="4941888"/>
            <a:ext cx="476250" cy="361950"/>
          </a:xfrm>
          <a:prstGeom prst="rect">
            <a:avLst/>
          </a:prstGeom>
          <a:noFill/>
        </p:spPr>
      </p:pic>
      <p:pic>
        <p:nvPicPr>
          <p:cNvPr id="9248" name="Picture 3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726113" y="5430838"/>
            <a:ext cx="428625" cy="323850"/>
          </a:xfrm>
          <a:prstGeom prst="rect">
            <a:avLst/>
          </a:prstGeom>
          <a:noFill/>
        </p:spPr>
      </p:pic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1692275" y="25654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Түс таңдағыш (пипетка)</a:t>
            </a:r>
            <a:endParaRPr lang="ru-RU" sz="1400" b="1"/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1692275" y="3268663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Қарындаш</a:t>
            </a:r>
            <a:endParaRPr lang="ru-RU" sz="1400" b="1"/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1692275" y="3844925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Шашыратқыш</a:t>
            </a:r>
            <a:endParaRPr lang="ru-RU" sz="1400" b="1"/>
          </a:p>
        </p:txBody>
      </p:sp>
      <p:sp>
        <p:nvSpPr>
          <p:cNvPr id="9252" name="Text Box 36"/>
          <p:cNvSpPr txBox="1">
            <a:spLocks noChangeArrowheads="1"/>
          </p:cNvSpPr>
          <p:nvPr/>
        </p:nvSpPr>
        <p:spPr bwMode="auto">
          <a:xfrm>
            <a:off x="1692275" y="44196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Түзу сызық</a:t>
            </a:r>
            <a:endParaRPr lang="ru-RU" sz="1400" b="1"/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1693863" y="4995863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Тік төртбұрыш</a:t>
            </a:r>
            <a:endParaRPr lang="ru-RU" sz="1400" b="1"/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1692275" y="5445125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Эллипс</a:t>
            </a:r>
            <a:endParaRPr lang="ru-RU" sz="1400" b="1"/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6302375" y="1341438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Тік төртбұрышты ауданды белгілеу</a:t>
            </a:r>
            <a:endParaRPr lang="ru-RU" sz="1400" b="1"/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6302375" y="200025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Құю</a:t>
            </a:r>
            <a:endParaRPr lang="ru-RU" sz="1400" b="1"/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6302375" y="2606675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Масштаб</a:t>
            </a:r>
            <a:endParaRPr lang="ru-RU" sz="1400" b="1"/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6302375" y="3297238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Қылқалам</a:t>
            </a:r>
            <a:endParaRPr lang="ru-RU" sz="1400" b="1"/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6302375" y="38608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Жазу</a:t>
            </a:r>
            <a:endParaRPr lang="ru-RU" sz="1400" b="1"/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6302375" y="4421188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Қисық сызық</a:t>
            </a:r>
            <a:endParaRPr lang="ru-RU" sz="1400" b="1"/>
          </a:p>
        </p:txBody>
      </p:sp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6302375" y="5013325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Көп бұрыш</a:t>
            </a:r>
            <a:endParaRPr lang="ru-RU" sz="1400" b="1"/>
          </a:p>
        </p:txBody>
      </p:sp>
      <p:sp>
        <p:nvSpPr>
          <p:cNvPr id="9262" name="Text Box 46"/>
          <p:cNvSpPr txBox="1">
            <a:spLocks noChangeArrowheads="1"/>
          </p:cNvSpPr>
          <p:nvPr/>
        </p:nvSpPr>
        <p:spPr bwMode="auto">
          <a:xfrm>
            <a:off x="6302375" y="5359400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Бұрыштары дөңгелетілген тік төртбұрыш</a:t>
            </a:r>
            <a:endParaRPr lang="ru-RU" sz="1400" b="1"/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1187450" y="115888"/>
            <a:ext cx="7451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саймандар тақтасы</a:t>
            </a:r>
            <a:endParaRPr lang="ru-RU" sz="2000" b="1">
              <a:solidFill>
                <a:srgbClr val="FF0000"/>
              </a:solidFill>
            </a:endParaRPr>
          </a:p>
        </p:txBody>
      </p:sp>
      <p:pic>
        <p:nvPicPr>
          <p:cNvPr id="9265" name="Picture 4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146675" y="2417763"/>
            <a:ext cx="504825" cy="723900"/>
          </a:xfrm>
          <a:prstGeom prst="rect">
            <a:avLst/>
          </a:prstGeom>
          <a:noFill/>
        </p:spPr>
      </p:pic>
      <p:pic>
        <p:nvPicPr>
          <p:cNvPr id="9266" name="Picture 5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8163" y="1773238"/>
            <a:ext cx="485775" cy="704850"/>
          </a:xfrm>
          <a:prstGeom prst="rect">
            <a:avLst/>
          </a:prstGeom>
          <a:noFill/>
        </p:spPr>
      </p:pic>
      <p:pic>
        <p:nvPicPr>
          <p:cNvPr id="9267" name="Picture 5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39750" y="3644900"/>
            <a:ext cx="466725" cy="714375"/>
          </a:xfrm>
          <a:prstGeom prst="rect">
            <a:avLst/>
          </a:prstGeom>
          <a:noFill/>
        </p:spPr>
      </p:pic>
      <p:pic>
        <p:nvPicPr>
          <p:cNvPr id="9268" name="Picture 5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28638" y="4221163"/>
            <a:ext cx="466725" cy="695325"/>
          </a:xfrm>
          <a:prstGeom prst="rect">
            <a:avLst/>
          </a:prstGeom>
          <a:noFill/>
        </p:spPr>
      </p:pic>
      <p:pic>
        <p:nvPicPr>
          <p:cNvPr id="9269" name="Picture 5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39750" y="5013325"/>
            <a:ext cx="457200" cy="704850"/>
          </a:xfrm>
          <a:prstGeom prst="rect">
            <a:avLst/>
          </a:prstGeom>
          <a:noFill/>
        </p:spPr>
      </p:pic>
      <p:pic>
        <p:nvPicPr>
          <p:cNvPr id="9270" name="Picture 5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148263" y="5013325"/>
            <a:ext cx="457200" cy="704850"/>
          </a:xfrm>
          <a:prstGeom prst="rect">
            <a:avLst/>
          </a:prstGeom>
          <a:noFill/>
        </p:spPr>
      </p:pic>
      <p:pic>
        <p:nvPicPr>
          <p:cNvPr id="9271" name="Picture 55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148263" y="4233863"/>
            <a:ext cx="466725" cy="695325"/>
          </a:xfrm>
          <a:prstGeom prst="rect">
            <a:avLst/>
          </a:prstGeom>
          <a:noFill/>
        </p:spPr>
      </p:pic>
      <p:pic>
        <p:nvPicPr>
          <p:cNvPr id="9272" name="Picture 56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168900" y="3141663"/>
            <a:ext cx="457200" cy="704850"/>
          </a:xfrm>
          <a:prstGeom prst="rect">
            <a:avLst/>
          </a:prstGeom>
          <a:noFill/>
        </p:spPr>
      </p:pic>
      <p:pic>
        <p:nvPicPr>
          <p:cNvPr id="9274" name="Picture 58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175250" y="1268413"/>
            <a:ext cx="476250" cy="685800"/>
          </a:xfrm>
          <a:prstGeom prst="rect">
            <a:avLst/>
          </a:prstGeom>
          <a:noFill/>
        </p:spPr>
      </p:pic>
      <p:pic>
        <p:nvPicPr>
          <p:cNvPr id="9275" name="Picture 59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39750" y="1230313"/>
            <a:ext cx="476250" cy="685800"/>
          </a:xfrm>
          <a:prstGeom prst="rect">
            <a:avLst/>
          </a:prstGeom>
          <a:noFill/>
        </p:spPr>
      </p:pic>
      <p:pic>
        <p:nvPicPr>
          <p:cNvPr id="9276" name="Picture 60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148263" y="3716338"/>
            <a:ext cx="476250" cy="685800"/>
          </a:xfrm>
          <a:prstGeom prst="rect">
            <a:avLst/>
          </a:prstGeom>
          <a:noFill/>
        </p:spPr>
      </p:pic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395288" y="750888"/>
            <a:ext cx="7921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Сипат</a:t>
            </a:r>
            <a:r>
              <a:rPr lang="ru-RU" sz="1400" b="1"/>
              <a:t>-</a:t>
            </a:r>
            <a:r>
              <a:rPr lang="kk-KZ" sz="1400" b="1"/>
              <a:t>тама</a:t>
            </a:r>
            <a:endParaRPr lang="ru-RU" sz="1400" b="1"/>
          </a:p>
        </p:txBody>
      </p:sp>
      <p:sp>
        <p:nvSpPr>
          <p:cNvPr id="9282" name="Text Box 66"/>
          <p:cNvSpPr txBox="1">
            <a:spLocks noChangeArrowheads="1"/>
          </p:cNvSpPr>
          <p:nvPr/>
        </p:nvSpPr>
        <p:spPr bwMode="auto">
          <a:xfrm>
            <a:off x="1042988" y="765175"/>
            <a:ext cx="7921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Сай</a:t>
            </a:r>
            <a:r>
              <a:rPr lang="ru-RU" sz="1400" b="1"/>
              <a:t>-</a:t>
            </a:r>
            <a:r>
              <a:rPr lang="kk-KZ" sz="1400" b="1"/>
              <a:t>ман</a:t>
            </a:r>
            <a:endParaRPr lang="ru-RU" sz="1400" b="1"/>
          </a:p>
        </p:txBody>
      </p:sp>
      <p:sp>
        <p:nvSpPr>
          <p:cNvPr id="9283" name="Text Box 67"/>
          <p:cNvSpPr txBox="1">
            <a:spLocks noChangeArrowheads="1"/>
          </p:cNvSpPr>
          <p:nvPr/>
        </p:nvSpPr>
        <p:spPr bwMode="auto">
          <a:xfrm>
            <a:off x="4932363" y="765175"/>
            <a:ext cx="7921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Сипат</a:t>
            </a:r>
            <a:r>
              <a:rPr lang="ru-RU" sz="1400" b="1"/>
              <a:t>-</a:t>
            </a:r>
            <a:r>
              <a:rPr lang="kk-KZ" sz="1400" b="1"/>
              <a:t>тама</a:t>
            </a:r>
            <a:endParaRPr lang="ru-RU" sz="1400" b="1"/>
          </a:p>
        </p:txBody>
      </p:sp>
      <p:sp>
        <p:nvSpPr>
          <p:cNvPr id="9284" name="Text Box 68"/>
          <p:cNvSpPr txBox="1">
            <a:spLocks noChangeArrowheads="1"/>
          </p:cNvSpPr>
          <p:nvPr/>
        </p:nvSpPr>
        <p:spPr bwMode="auto">
          <a:xfrm>
            <a:off x="5580063" y="779463"/>
            <a:ext cx="7921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Сай</a:t>
            </a:r>
            <a:r>
              <a:rPr lang="ru-RU" sz="1400" b="1"/>
              <a:t>-</a:t>
            </a:r>
            <a:r>
              <a:rPr lang="kk-KZ" sz="1400" b="1"/>
              <a:t>ман</a:t>
            </a:r>
            <a:endParaRPr lang="ru-RU" sz="1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2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2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6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6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6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6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4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4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400"/>
                            </p:stCondLst>
                            <p:childTnLst>
                              <p:par>
                                <p:cTn id="5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76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760"/>
                            </p:stCondLst>
                            <p:childTnLst>
                              <p:par>
                                <p:cTn id="6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2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1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1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6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8600"/>
                            </p:stCondLst>
                            <p:childTnLst>
                              <p:par>
                                <p:cTn id="94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12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62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62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620"/>
                            </p:stCondLst>
                            <p:childTnLst>
                              <p:par>
                                <p:cTn id="1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29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390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100"/>
                            </p:stCondLst>
                            <p:childTnLst>
                              <p:par>
                                <p:cTn id="1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1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56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6600"/>
                            </p:stCondLst>
                            <p:childTnLst>
                              <p:par>
                                <p:cTn id="1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80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80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80"/>
                                        <p:tgtEl>
                                          <p:spTgt spid="92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6760"/>
                            </p:stCondLst>
                            <p:childTnLst>
                              <p:par>
                                <p:cTn id="1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676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7760"/>
                            </p:stCondLst>
                            <p:childTnLst>
                              <p:par>
                                <p:cTn id="1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3" dur="8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4" dur="8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80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808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858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9580"/>
                            </p:stCondLst>
                            <p:childTnLst>
                              <p:par>
                                <p:cTn id="16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7" dur="80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8" dur="80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80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940"/>
                            </p:stCondLst>
                            <p:childTnLst>
                              <p:par>
                                <p:cTn id="1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94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44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10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2440"/>
                            </p:stCondLst>
                            <p:childTnLst>
                              <p:par>
                                <p:cTn id="182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4" dur="8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5" dur="8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8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640"/>
                            </p:stCondLst>
                            <p:childTnLst>
                              <p:par>
                                <p:cTn id="1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364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14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10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5140"/>
                            </p:stCondLst>
                            <p:childTnLst>
                              <p:par>
                                <p:cTn id="199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1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2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80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6580"/>
                            </p:stCondLst>
                            <p:childTnLst>
                              <p:par>
                                <p:cTn id="2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6580"/>
                            </p:stCondLst>
                            <p:childTnLst>
                              <p:par>
                                <p:cTn id="2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7080"/>
                            </p:stCondLst>
                            <p:childTnLst>
                              <p:par>
                                <p:cTn id="2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10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8080"/>
                            </p:stCondLst>
                            <p:childTnLst>
                              <p:par>
                                <p:cTn id="216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8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9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80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944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39440"/>
                            </p:stCondLst>
                            <p:childTnLst>
                              <p:par>
                                <p:cTn id="2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9940"/>
                            </p:stCondLst>
                            <p:childTnLst>
                              <p:par>
                                <p:cTn id="2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40940"/>
                            </p:stCondLst>
                            <p:childTnLst>
                              <p:par>
                                <p:cTn id="233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5" dur="80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6" dur="80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80"/>
                                        <p:tgtEl>
                                          <p:spTgt spid="9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43340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6" grpId="0"/>
      <p:bldP spid="9249" grpId="0"/>
      <p:bldP spid="9250" grpId="0"/>
      <p:bldP spid="9251" grpId="0"/>
      <p:bldP spid="9252" grpId="0"/>
      <p:bldP spid="9253" grpId="0"/>
      <p:bldP spid="9254" grpId="0"/>
      <p:bldP spid="9255" grpId="0"/>
      <p:bldP spid="9256" grpId="0"/>
      <p:bldP spid="9257" grpId="0"/>
      <p:bldP spid="9258" grpId="0"/>
      <p:bldP spid="9259" grpId="0"/>
      <p:bldP spid="9260" grpId="0"/>
      <p:bldP spid="9261" grpId="0"/>
      <p:bldP spid="92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84213" y="1874838"/>
            <a:ext cx="7777162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kk-KZ" sz="1400" b="1"/>
              <a:t>Графикалық редактор Раіnt растрлық (нүктелерден тұратын) түсті суреттерді кұру (салу), өңдеу және қарастыру үшін қолданылады. </a:t>
            </a:r>
          </a:p>
          <a:p>
            <a:endParaRPr lang="kk-KZ" sz="1400" b="1"/>
          </a:p>
          <a:p>
            <a:r>
              <a:rPr lang="kk-KZ" sz="1400" b="1"/>
              <a:t>Алмасу буферіндегі суреттің көшірмесін Раіntта әрі қарай өңдеуге алуға болады. </a:t>
            </a:r>
          </a:p>
          <a:p>
            <a:endParaRPr lang="kk-KZ" sz="1400" b="1"/>
          </a:p>
          <a:p>
            <a:r>
              <a:rPr lang="kk-KZ" sz="1400" b="1"/>
              <a:t>Раіntта кұрылған суретті басқа құжаттарға қоюға немесе Жұмыс үстелінің фондық суреті ретінде пайдалануға болады. </a:t>
            </a:r>
          </a:p>
          <a:p>
            <a:endParaRPr lang="kk-KZ" sz="1400" b="1"/>
          </a:p>
          <a:p>
            <a:r>
              <a:rPr lang="kk-KZ" sz="1400" b="1"/>
              <a:t>Раіntта  сканермен алынған суретті көруге және өзгертуге болады.</a:t>
            </a:r>
            <a:endParaRPr lang="ru-RU" sz="1400" b="1"/>
          </a:p>
          <a:p>
            <a:endParaRPr lang="ru-RU" sz="1400" b="1"/>
          </a:p>
          <a:p>
            <a:r>
              <a:rPr lang="ru-RU" sz="1400" b="1"/>
              <a:t>Графикалық редактор Раіп</a:t>
            </a:r>
            <a:r>
              <a:rPr lang="en-US" sz="1400" b="1"/>
              <a:t>t</a:t>
            </a:r>
            <a:r>
              <a:rPr lang="ru-RU" sz="1400" b="1"/>
              <a:t> ерікті түрде ВМР форматты файл кұрады. </a:t>
            </a:r>
            <a:r>
              <a:rPr lang="kk-KZ" sz="1400" b="1"/>
              <a:t>Мұндай </a:t>
            </a:r>
            <a:r>
              <a:rPr lang="ru-RU" sz="1400" b="1"/>
              <a:t> файлдардың көлемі үлкен болады да, сырт</a:t>
            </a:r>
            <a:r>
              <a:rPr lang="kk-KZ" sz="1400" b="1"/>
              <a:t>қ</a:t>
            </a:r>
            <a:r>
              <a:rPr lang="ru-RU" sz="1400" b="1"/>
              <a:t>ы жадылардан көп орынды талап етеді. </a:t>
            </a:r>
          </a:p>
          <a:p>
            <a:endParaRPr lang="ru-RU" sz="1400" b="1"/>
          </a:p>
          <a:p>
            <a:r>
              <a:rPr lang="ru-RU" sz="1400" b="1"/>
              <a:t>Раіп</a:t>
            </a:r>
            <a:r>
              <a:rPr lang="en-US" sz="1400" b="1"/>
              <a:t>t</a:t>
            </a:r>
            <a:r>
              <a:rPr lang="ru-RU" sz="1400" b="1"/>
              <a:t> суреттерді үнемділі </a:t>
            </a:r>
            <a:r>
              <a:rPr lang="en-US" sz="1400" b="1"/>
              <a:t>JPG </a:t>
            </a:r>
            <a:r>
              <a:rPr lang="kk-KZ" sz="1400" b="1"/>
              <a:t>и </a:t>
            </a:r>
            <a:r>
              <a:rPr lang="en-US" sz="1400" b="1"/>
              <a:t>G</a:t>
            </a:r>
            <a:r>
              <a:rPr lang="ru-RU" sz="1400" b="1"/>
              <a:t>ІҒ форматтарда сақтауға мүмкіндік береді. М</a:t>
            </a:r>
            <a:r>
              <a:rPr lang="kk-KZ" sz="1400" b="1"/>
              <a:t>ұ</a:t>
            </a:r>
            <a:r>
              <a:rPr lang="ru-RU" sz="1400" b="1"/>
              <a:t>ндай форматтар Интернет жүйесінде өте кен түрде </a:t>
            </a:r>
            <a:r>
              <a:rPr lang="kk-KZ" sz="1400" b="1"/>
              <a:t>қ</a:t>
            </a:r>
            <a:r>
              <a:rPr lang="ru-RU" sz="1400" b="1"/>
              <a:t>олданылады.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857224" y="836612"/>
            <a:ext cx="74596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400" b="1" dirty="0">
                <a:solidFill>
                  <a:schemeClr val="accent2"/>
                </a:solidFill>
              </a:rPr>
              <a:t>Графикалық редактор </a:t>
            </a:r>
            <a:r>
              <a:rPr lang="en-US" sz="2400" b="1" dirty="0">
                <a:solidFill>
                  <a:schemeClr val="accent2"/>
                </a:solidFill>
              </a:rPr>
              <a:t>PAINT</a:t>
            </a:r>
            <a:r>
              <a:rPr lang="kk-KZ" sz="2400" b="1" dirty="0">
                <a:solidFill>
                  <a:schemeClr val="accent2"/>
                </a:solidFill>
              </a:rPr>
              <a:t>тің мүмкіндіктері</a:t>
            </a:r>
            <a:endParaRPr lang="ru-RU" sz="2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7950" y="1055688"/>
            <a:ext cx="6100763" cy="5194300"/>
          </a:xfrm>
          <a:prstGeom prst="rect">
            <a:avLst/>
          </a:prstGeom>
          <a:noFill/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827088" y="1196975"/>
            <a:ext cx="1223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</a:t>
            </a:r>
            <a:endParaRPr lang="ru-RU" sz="1400" b="1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898525" y="2133600"/>
            <a:ext cx="1225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Саймандар тақтасы</a:t>
            </a:r>
            <a:endParaRPr lang="ru-RU" sz="1400" b="1"/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12775" y="3141663"/>
            <a:ext cx="165576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Таңдалған сайман сипаттамалары</a:t>
            </a:r>
            <a:endParaRPr lang="ru-RU" sz="1400" b="1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84213" y="4292600"/>
            <a:ext cx="158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Жұмыс ауданы</a:t>
            </a:r>
            <a:endParaRPr lang="ru-RU" sz="1400" b="1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827088" y="5356225"/>
            <a:ext cx="1223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Негізгі түс</a:t>
            </a:r>
            <a:endParaRPr lang="ru-RU" sz="1400" b="1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116013" y="5661025"/>
            <a:ext cx="1223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Фон түсі</a:t>
            </a:r>
            <a:endParaRPr lang="ru-RU" sz="1400" b="1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900113" y="5949950"/>
            <a:ext cx="12239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Күй жолы</a:t>
            </a:r>
            <a:endParaRPr lang="ru-RU" sz="1400" b="1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1836738" y="6381750"/>
            <a:ext cx="2951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Түстер палитрасы (жиынтығы)</a:t>
            </a:r>
            <a:endParaRPr lang="ru-RU" sz="1400" b="1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4860925" y="6237288"/>
            <a:ext cx="29511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Сурет өлшемдерін өзгертуге арналған белгілеу маркерлері</a:t>
            </a:r>
            <a:endParaRPr lang="ru-RU" sz="1400" b="1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843213" y="79375"/>
            <a:ext cx="3744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chemeClr val="accent2"/>
                </a:solidFill>
              </a:rPr>
              <a:t>Графикалық редактор </a:t>
            </a:r>
            <a:r>
              <a:rPr lang="en-US" sz="2000" b="1">
                <a:solidFill>
                  <a:schemeClr val="accent2"/>
                </a:solidFill>
              </a:rPr>
              <a:t>Paint</a:t>
            </a:r>
            <a:endParaRPr lang="ru-RU" sz="2000" b="1">
              <a:solidFill>
                <a:schemeClr val="accent2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539750" y="355600"/>
            <a:ext cx="8424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600" b="1">
                <a:solidFill>
                  <a:srgbClr val="FF0000"/>
                </a:solidFill>
              </a:rPr>
              <a:t>Графикалық редактор </a:t>
            </a:r>
            <a:r>
              <a:rPr lang="en-US" sz="1600" b="1">
                <a:solidFill>
                  <a:srgbClr val="FF0000"/>
                </a:solidFill>
              </a:rPr>
              <a:t>Paint </a:t>
            </a:r>
            <a:r>
              <a:rPr lang="kk-KZ" sz="1600" b="1">
                <a:solidFill>
                  <a:srgbClr val="FF0000"/>
                </a:solidFill>
              </a:rPr>
              <a:t>терезесінің элементтері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>
            <a:off x="1995488" y="1370013"/>
            <a:ext cx="7191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>
            <a:off x="1978025" y="2420938"/>
            <a:ext cx="719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4" name="Line 22"/>
          <p:cNvSpPr>
            <a:spLocks noChangeShapeType="1"/>
          </p:cNvSpPr>
          <p:nvPr/>
        </p:nvSpPr>
        <p:spPr bwMode="auto">
          <a:xfrm>
            <a:off x="2051050" y="3573463"/>
            <a:ext cx="719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>
            <a:off x="2268538" y="4437063"/>
            <a:ext cx="16557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6" name="Line 24"/>
          <p:cNvSpPr>
            <a:spLocks noChangeShapeType="1"/>
          </p:cNvSpPr>
          <p:nvPr/>
        </p:nvSpPr>
        <p:spPr bwMode="auto">
          <a:xfrm>
            <a:off x="1908175" y="5589588"/>
            <a:ext cx="835025" cy="144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7" name="Line 25"/>
          <p:cNvSpPr>
            <a:spLocks noChangeShapeType="1"/>
          </p:cNvSpPr>
          <p:nvPr/>
        </p:nvSpPr>
        <p:spPr bwMode="auto">
          <a:xfrm>
            <a:off x="1979613" y="5834063"/>
            <a:ext cx="7191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auto">
          <a:xfrm>
            <a:off x="1951038" y="6121400"/>
            <a:ext cx="7191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auto">
          <a:xfrm flipV="1">
            <a:off x="3505200" y="5905500"/>
            <a:ext cx="0" cy="5762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0" name="Line 28"/>
          <p:cNvSpPr>
            <a:spLocks noChangeShapeType="1"/>
          </p:cNvSpPr>
          <p:nvPr/>
        </p:nvSpPr>
        <p:spPr bwMode="auto">
          <a:xfrm flipV="1">
            <a:off x="6732588" y="5013325"/>
            <a:ext cx="1152525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1" name="Text Box 29"/>
          <p:cNvSpPr txBox="1">
            <a:spLocks noChangeArrowheads="1"/>
          </p:cNvSpPr>
          <p:nvPr/>
        </p:nvSpPr>
        <p:spPr bwMode="auto">
          <a:xfrm>
            <a:off x="611188" y="963613"/>
            <a:ext cx="165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Жүйелік мәзір </a:t>
            </a:r>
            <a:endParaRPr lang="ru-RU" sz="1400" b="1"/>
          </a:p>
        </p:txBody>
      </p:sp>
      <p:sp>
        <p:nvSpPr>
          <p:cNvPr id="3102" name="Line 30"/>
          <p:cNvSpPr>
            <a:spLocks noChangeShapeType="1"/>
          </p:cNvSpPr>
          <p:nvPr/>
        </p:nvSpPr>
        <p:spPr bwMode="auto">
          <a:xfrm>
            <a:off x="2052638" y="1154113"/>
            <a:ext cx="7191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3981450" y="692150"/>
            <a:ext cx="1958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Тақырып жолы</a:t>
            </a:r>
            <a:endParaRPr lang="ru-RU" sz="1400" b="1"/>
          </a:p>
        </p:txBody>
      </p:sp>
      <p:sp>
        <p:nvSpPr>
          <p:cNvPr id="3105" name="Text Box 33"/>
          <p:cNvSpPr txBox="1">
            <a:spLocks noChangeArrowheads="1"/>
          </p:cNvSpPr>
          <p:nvPr/>
        </p:nvSpPr>
        <p:spPr bwMode="auto">
          <a:xfrm>
            <a:off x="7019925" y="333375"/>
            <a:ext cx="19589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Терезе өлшемдерін реттеуші тиектер</a:t>
            </a:r>
            <a:endParaRPr lang="ru-RU" sz="1400" b="1"/>
          </a:p>
        </p:txBody>
      </p:sp>
      <p:sp>
        <p:nvSpPr>
          <p:cNvPr id="3106" name="Line 34"/>
          <p:cNvSpPr>
            <a:spLocks noChangeShapeType="1"/>
          </p:cNvSpPr>
          <p:nvPr/>
        </p:nvSpPr>
        <p:spPr bwMode="auto">
          <a:xfrm>
            <a:off x="4859338" y="908050"/>
            <a:ext cx="0" cy="2174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7" name="Line 35"/>
          <p:cNvSpPr>
            <a:spLocks noChangeShapeType="1"/>
          </p:cNvSpPr>
          <p:nvPr/>
        </p:nvSpPr>
        <p:spPr bwMode="auto">
          <a:xfrm>
            <a:off x="8243888" y="765175"/>
            <a:ext cx="0" cy="2889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9" name="Line 37"/>
          <p:cNvSpPr>
            <a:spLocks noChangeShapeType="1"/>
          </p:cNvSpPr>
          <p:nvPr/>
        </p:nvSpPr>
        <p:spPr bwMode="auto">
          <a:xfrm flipH="1" flipV="1">
            <a:off x="5580063" y="5013325"/>
            <a:ext cx="1152525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0" name="Line 38"/>
          <p:cNvSpPr>
            <a:spLocks noChangeShapeType="1"/>
          </p:cNvSpPr>
          <p:nvPr/>
        </p:nvSpPr>
        <p:spPr bwMode="auto">
          <a:xfrm flipV="1">
            <a:off x="6732588" y="3284538"/>
            <a:ext cx="1152525" cy="3024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1" name="Line 39"/>
          <p:cNvSpPr>
            <a:spLocks noChangeShapeType="1"/>
          </p:cNvSpPr>
          <p:nvPr/>
        </p:nvSpPr>
        <p:spPr bwMode="auto">
          <a:xfrm flipH="1" flipV="1">
            <a:off x="3276600" y="5013325"/>
            <a:ext cx="3455988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2" name="Line 40"/>
          <p:cNvSpPr>
            <a:spLocks noChangeShapeType="1"/>
          </p:cNvSpPr>
          <p:nvPr/>
        </p:nvSpPr>
        <p:spPr bwMode="auto">
          <a:xfrm flipH="1" flipV="1">
            <a:off x="3276600" y="1557338"/>
            <a:ext cx="3455988" cy="4751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Line 41"/>
          <p:cNvSpPr>
            <a:spLocks noChangeShapeType="1"/>
          </p:cNvSpPr>
          <p:nvPr/>
        </p:nvSpPr>
        <p:spPr bwMode="auto">
          <a:xfrm flipH="1" flipV="1">
            <a:off x="5580063" y="1484313"/>
            <a:ext cx="1152525" cy="48244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Line 43"/>
          <p:cNvSpPr>
            <a:spLocks noChangeShapeType="1"/>
          </p:cNvSpPr>
          <p:nvPr/>
        </p:nvSpPr>
        <p:spPr bwMode="auto">
          <a:xfrm flipV="1">
            <a:off x="6732588" y="1557338"/>
            <a:ext cx="1152525" cy="4751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20"/>
                            </p:stCondLst>
                            <p:childTnLst>
                              <p:par>
                                <p:cTn id="17" presetID="22" presetClass="entr" presetSubtype="1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2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100"/>
                            </p:stCondLst>
                            <p:childTnLst>
                              <p:par>
                                <p:cTn id="27" presetID="22" presetClass="entr" presetSubtype="1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6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120"/>
                            </p:stCondLst>
                            <p:childTnLst>
                              <p:par>
                                <p:cTn id="3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6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20"/>
                            </p:stCondLst>
                            <p:childTnLst>
                              <p:par>
                                <p:cTn id="4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52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200"/>
                            </p:stCondLst>
                            <p:childTnLst>
                              <p:par>
                                <p:cTn id="5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70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860"/>
                            </p:stCondLst>
                            <p:childTnLst>
                              <p:par>
                                <p:cTn id="6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136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840"/>
                            </p:stCondLst>
                            <p:childTnLst>
                              <p:par>
                                <p:cTn id="7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34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780"/>
                            </p:stCondLst>
                            <p:childTnLst>
                              <p:par>
                                <p:cTn id="8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7280"/>
                            </p:stCondLst>
                            <p:childTnLst>
                              <p:par>
                                <p:cTn id="9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3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4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80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600"/>
                            </p:stCondLst>
                            <p:childTnLst>
                              <p:par>
                                <p:cTn id="9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100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1420"/>
                            </p:stCondLst>
                            <p:childTnLst>
                              <p:par>
                                <p:cTn id="10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2920"/>
                            </p:stCondLst>
                            <p:childTnLst>
                              <p:par>
                                <p:cTn id="11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4960"/>
                            </p:stCondLst>
                            <p:childTnLst>
                              <p:par>
                                <p:cTn id="117" presetID="22" presetClass="entr" presetSubtype="4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46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9500"/>
                            </p:stCondLst>
                            <p:childTnLst>
                              <p:par>
                                <p:cTn id="127" presetID="22" presetClass="entr" presetSubtype="4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  <p:bldP spid="3080" grpId="0"/>
      <p:bldP spid="3081" grpId="0"/>
      <p:bldP spid="3082" grpId="0"/>
      <p:bldP spid="3083" grpId="0"/>
      <p:bldP spid="3084" grpId="0"/>
      <p:bldP spid="3085" grpId="0"/>
      <p:bldP spid="3086" grpId="0"/>
      <p:bldP spid="3087" grpId="0"/>
      <p:bldP spid="3091" grpId="0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/>
      <p:bldP spid="3102" grpId="0" animBg="1"/>
      <p:bldP spid="3103" grpId="0"/>
      <p:bldP spid="3105" grpId="0"/>
      <p:bldP spid="3106" grpId="0" animBg="1"/>
      <p:bldP spid="3107" grpId="0" animBg="1"/>
      <p:bldP spid="3109" grpId="0" animBg="1"/>
      <p:bldP spid="3110" grpId="0" animBg="1"/>
      <p:bldP spid="3111" grpId="0" animBg="1"/>
      <p:bldP spid="3112" grpId="0" animBg="1"/>
      <p:bldP spid="3113" grpId="0" animBg="1"/>
      <p:bldP spid="31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843213" y="152400"/>
            <a:ext cx="3744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chemeClr val="accent2"/>
                </a:solidFill>
              </a:rPr>
              <a:t>Графикалық редактор </a:t>
            </a:r>
            <a:r>
              <a:rPr lang="en-US" sz="2000" b="1">
                <a:solidFill>
                  <a:schemeClr val="accent2"/>
                </a:solidFill>
              </a:rPr>
              <a:t>Paint</a:t>
            </a:r>
            <a:endParaRPr lang="ru-RU" sz="2000" b="1">
              <a:solidFill>
                <a:schemeClr val="accent2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68313" y="1173163"/>
            <a:ext cx="8424862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Графикалық редактор </a:t>
            </a:r>
            <a:r>
              <a:rPr lang="en-US" sz="1400" b="1"/>
              <a:t>Paint </a:t>
            </a:r>
            <a:r>
              <a:rPr lang="kk-KZ" sz="1400" b="1"/>
              <a:t>бағдарламасында мәзірлер мен әртүрлі өңдеулер жүргізуде қолданылатын сұхбат терезелерінде                                                                                                  </a:t>
            </a:r>
            <a:r>
              <a:rPr lang="ru-RU" sz="1400" b="1"/>
              <a:t>1) </a:t>
            </a:r>
            <a:r>
              <a:rPr lang="kk-KZ" sz="1400" b="1"/>
              <a:t>жалауша</a:t>
            </a:r>
            <a:r>
              <a:rPr lang="ru-RU" sz="1400" b="1"/>
              <a:t> </a:t>
            </a:r>
            <a:r>
              <a:rPr lang="kk-KZ" sz="1400" b="1"/>
              <a:t>(</a:t>
            </a:r>
            <a:r>
              <a:rPr lang="ru-RU" sz="1400" b="1">
                <a:sym typeface="Wingdings" pitchFamily="2" charset="2"/>
              </a:rPr>
              <a:t>)</a:t>
            </a:r>
            <a:r>
              <a:rPr lang="ru-RU" sz="1400" b="1"/>
              <a:t>;                                                                                                                                         2) стрелка (</a:t>
            </a:r>
            <a:r>
              <a:rPr lang="ru-RU" sz="1400" b="1">
                <a:cs typeface="Arial" charset="0"/>
              </a:rPr>
              <a:t>►)</a:t>
            </a:r>
            <a:r>
              <a:rPr lang="kk-KZ" sz="1400" b="1">
                <a:cs typeface="Arial" charset="0"/>
              </a:rPr>
              <a:t>;                                                                                                                                          </a:t>
            </a:r>
            <a:r>
              <a:rPr lang="ru-RU" sz="1400" b="1"/>
              <a:t>3) көп нүкте (…) белгілері қолданылады.                                       </a:t>
            </a:r>
          </a:p>
          <a:p>
            <a:pPr>
              <a:spcBef>
                <a:spcPct val="50000"/>
              </a:spcBef>
            </a:pPr>
            <a:r>
              <a:rPr lang="ru-RU" sz="1400" b="1"/>
              <a:t>Жалауша</a:t>
            </a:r>
            <a:r>
              <a:rPr lang="ru-RU" sz="1400" b="1">
                <a:sym typeface="Wingdings" pitchFamily="2" charset="2"/>
              </a:rPr>
              <a:t> белгісі алдына қойылған әмір қызметі әрқашанда орындалады, жалауша жоқ болса орындалмайды.</a:t>
            </a:r>
          </a:p>
          <a:p>
            <a:pPr>
              <a:spcBef>
                <a:spcPct val="50000"/>
              </a:spcBef>
            </a:pPr>
            <a:r>
              <a:rPr lang="kk-KZ" sz="1400" b="1">
                <a:sym typeface="Wingdings" pitchFamily="2" charset="2"/>
              </a:rPr>
              <a:t>Стрелка әмір әрі қарай мәзірмен жалғасатынын, яғни әмірдің бағыныңқы мәзірі бар екендігін, көрсетеді.</a:t>
            </a:r>
          </a:p>
          <a:p>
            <a:pPr>
              <a:spcBef>
                <a:spcPct val="50000"/>
              </a:spcBef>
            </a:pPr>
            <a:r>
              <a:rPr lang="kk-KZ" sz="1400" b="1">
                <a:sym typeface="Wingdings" pitchFamily="2" charset="2"/>
              </a:rPr>
              <a:t>Көп нүкте әмірдің сұхбат терезесімен жалғасатынын көрсетеді.</a:t>
            </a:r>
            <a:endParaRPr lang="ru-RU" sz="1400" b="1">
              <a:sym typeface="Wingdings" pitchFamily="2" charset="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95288" y="500063"/>
            <a:ext cx="8424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600" b="1">
                <a:solidFill>
                  <a:srgbClr val="FF0000"/>
                </a:solidFill>
              </a:rPr>
              <a:t>Графикалық редактор </a:t>
            </a:r>
            <a:r>
              <a:rPr lang="en-US" sz="1600" b="1">
                <a:solidFill>
                  <a:srgbClr val="FF0000"/>
                </a:solidFill>
              </a:rPr>
              <a:t>Paint </a:t>
            </a:r>
            <a:r>
              <a:rPr lang="kk-KZ" sz="1600" b="1">
                <a:solidFill>
                  <a:srgbClr val="FF0000"/>
                </a:solidFill>
              </a:rPr>
              <a:t>терезесінің элементтері</a:t>
            </a:r>
            <a:endParaRPr lang="ru-RU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8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43213" y="-63500"/>
            <a:ext cx="5329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мәзірі</a:t>
            </a:r>
            <a:endParaRPr lang="ru-RU" sz="2000" b="1">
              <a:solidFill>
                <a:srgbClr val="FF0000"/>
              </a:solidFill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5" y="285750"/>
            <a:ext cx="792163" cy="263525"/>
          </a:xfrm>
          <a:prstGeom prst="rect">
            <a:avLst/>
          </a:prstGeom>
          <a:noFill/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50825" y="692150"/>
            <a:ext cx="1871663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Файл әмірін шерт</a:t>
            </a:r>
            <a:endParaRPr lang="ru-RU" sz="1400" b="1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563563"/>
            <a:ext cx="2468563" cy="2936875"/>
          </a:xfrm>
          <a:prstGeom prst="rect">
            <a:avLst/>
          </a:prstGeom>
          <a:noFill/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900113" y="692150"/>
            <a:ext cx="223202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</a:p>
          <a:p>
            <a:pPr>
              <a:spcBef>
                <a:spcPct val="50000"/>
              </a:spcBef>
            </a:pPr>
            <a:r>
              <a:rPr lang="kk-KZ" sz="1400" b="1" u="sng"/>
              <a:t>П</a:t>
            </a:r>
            <a:r>
              <a:rPr lang="kk-KZ" sz="1400" b="1"/>
              <a:t>равка әмірін шерт</a:t>
            </a:r>
            <a:endParaRPr lang="ru-RU" sz="1400" b="1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290513"/>
            <a:ext cx="935037" cy="250825"/>
          </a:xfrm>
          <a:prstGeom prst="rect">
            <a:avLst/>
          </a:prstGeom>
          <a:noFill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604838"/>
            <a:ext cx="2303463" cy="2087562"/>
          </a:xfrm>
          <a:prstGeom prst="rect">
            <a:avLst/>
          </a:prstGeom>
          <a:noFill/>
        </p:spPr>
      </p:pic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5364163" y="1773238"/>
            <a:ext cx="14398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200" b="1"/>
              <a:t>Төмен түскіш мәзірдегі “Масштаб” әмірін шерт</a:t>
            </a:r>
            <a:endParaRPr lang="ru-RU" sz="1200" b="1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1979613" y="765175"/>
            <a:ext cx="3671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  <a:r>
              <a:rPr lang="kk-KZ" sz="1400" b="1" u="sng"/>
              <a:t>Вид</a:t>
            </a:r>
            <a:r>
              <a:rPr lang="kk-KZ" sz="1400" b="1"/>
              <a:t> әмірін шерт</a:t>
            </a:r>
            <a:endParaRPr lang="ru-RU" sz="1400" b="1"/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51050" y="549275"/>
            <a:ext cx="3168650" cy="1757363"/>
          </a:xfrm>
          <a:prstGeom prst="rect">
            <a:avLst/>
          </a:prstGeom>
          <a:noFill/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79625" y="1758950"/>
            <a:ext cx="3097213" cy="249238"/>
          </a:xfrm>
          <a:prstGeom prst="rect">
            <a:avLst/>
          </a:prstGeom>
          <a:noFill/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79613" y="288925"/>
            <a:ext cx="576262" cy="246063"/>
          </a:xfrm>
          <a:prstGeom prst="rect">
            <a:avLst/>
          </a:prstGeom>
          <a:noFill/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6825" y="1628775"/>
            <a:ext cx="2809875" cy="1546225"/>
          </a:xfrm>
          <a:prstGeom prst="rect">
            <a:avLst/>
          </a:prstGeom>
          <a:noFill/>
        </p:spPr>
      </p:pic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1042988" y="3429000"/>
            <a:ext cx="1800225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Жылдам шақыру тиектері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Құру     </a:t>
            </a:r>
            <a:r>
              <a:rPr lang="en-US" sz="1400" b="1"/>
              <a:t>Ctrl+N </a:t>
            </a:r>
            <a:r>
              <a:rPr lang="kk-KZ" sz="1400" b="1"/>
              <a:t>     Ашу      С</a:t>
            </a:r>
            <a:r>
              <a:rPr lang="en-US" sz="1400" b="1"/>
              <a:t>trl+O </a:t>
            </a:r>
            <a:r>
              <a:rPr lang="ru-RU" sz="1400" b="1"/>
              <a:t>Са</a:t>
            </a:r>
            <a:r>
              <a:rPr lang="kk-KZ" sz="1400" b="1"/>
              <a:t>қтау </a:t>
            </a:r>
            <a:r>
              <a:rPr lang="en-US" sz="1400" b="1"/>
              <a:t>Ctrl+S </a:t>
            </a:r>
            <a:r>
              <a:rPr lang="kk-KZ" sz="1400" b="1"/>
              <a:t>Басу     </a:t>
            </a:r>
            <a:r>
              <a:rPr lang="en-US" sz="1400" b="1"/>
              <a:t>Ctrl+P</a:t>
            </a:r>
            <a:r>
              <a:rPr lang="kk-KZ" sz="1400" b="1"/>
              <a:t>   </a:t>
            </a:r>
            <a:endParaRPr lang="ru-RU" sz="1400" b="1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2986088" y="3429000"/>
            <a:ext cx="2160587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Жылдам шақыру тиектері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Болдырмау     </a:t>
            </a:r>
            <a:r>
              <a:rPr lang="en-US" sz="1400" b="1"/>
              <a:t>Ctrl+Z </a:t>
            </a:r>
            <a:r>
              <a:rPr lang="kk-KZ" sz="1400" b="1"/>
              <a:t>Қайталау          С</a:t>
            </a:r>
            <a:r>
              <a:rPr lang="en-US" sz="1400" b="1"/>
              <a:t>trl+Y </a:t>
            </a:r>
            <a:r>
              <a:rPr lang="kk-KZ" sz="1400" b="1"/>
              <a:t>Кесу                  </a:t>
            </a:r>
            <a:r>
              <a:rPr lang="en-US" sz="1400" b="1"/>
              <a:t>Ctrl+</a:t>
            </a:r>
            <a:r>
              <a:rPr lang="kk-KZ" sz="1400" b="1"/>
              <a:t>Х</a:t>
            </a:r>
            <a:r>
              <a:rPr lang="en-US" sz="1400" b="1"/>
              <a:t> </a:t>
            </a:r>
            <a:r>
              <a:rPr lang="kk-KZ" sz="1400" b="1"/>
              <a:t>Көшірме алу    </a:t>
            </a:r>
            <a:r>
              <a:rPr lang="en-US" sz="1400" b="1"/>
              <a:t>Ctrl+C</a:t>
            </a:r>
            <a:r>
              <a:rPr lang="kk-KZ" sz="1400" b="1"/>
              <a:t>   Қою                   </a:t>
            </a:r>
            <a:r>
              <a:rPr lang="en-US" sz="1400" b="1"/>
              <a:t>Ctrl+V </a:t>
            </a:r>
            <a:r>
              <a:rPr lang="kk-KZ" sz="1400" b="1"/>
              <a:t>Бәрін белгілеу </a:t>
            </a:r>
            <a:r>
              <a:rPr lang="en-US" sz="1400" b="1"/>
              <a:t>Ctrl+A</a:t>
            </a:r>
            <a:endParaRPr lang="ru-RU" sz="1400" b="1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5362575" y="3429000"/>
            <a:ext cx="2665413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Жылдам шақыру тиектері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Саймандар тақтасы   С</a:t>
            </a:r>
            <a:r>
              <a:rPr lang="en-US" sz="1400" b="1"/>
              <a:t>trl+T </a:t>
            </a:r>
            <a:r>
              <a:rPr lang="kk-KZ" sz="1400" b="1"/>
              <a:t>Палитра                        С</a:t>
            </a:r>
            <a:r>
              <a:rPr lang="en-US" sz="1400" b="1"/>
              <a:t>trl+L </a:t>
            </a:r>
            <a:r>
              <a:rPr lang="kk-KZ" sz="1400" b="1"/>
              <a:t>Суретті көру                </a:t>
            </a:r>
            <a:r>
              <a:rPr lang="en-US" sz="1400" b="1"/>
              <a:t>Ctrl+F</a:t>
            </a:r>
            <a:endParaRPr lang="ru-RU" sz="1400" b="1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1187450" y="5300663"/>
            <a:ext cx="74882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М</a:t>
            </a:r>
            <a:r>
              <a:rPr lang="kk-KZ" sz="1400" b="1"/>
              <a:t>әзір жолындағы әмірлерді орындату үшін “Ыстық” тиектің өзі басылады, ал төментүскіш мәзірлер мен сұхбат терезелерінде “Ыстық” тиек </a:t>
            </a:r>
            <a:r>
              <a:rPr lang="en-US" sz="1400" b="1"/>
              <a:t>Ctrl </a:t>
            </a:r>
            <a:r>
              <a:rPr lang="kk-KZ" sz="1400" b="1"/>
              <a:t>тиегімен бірге басылады.</a:t>
            </a:r>
            <a:endParaRPr lang="ru-RU" sz="1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8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6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8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920"/>
                            </p:stCondLst>
                            <p:childTnLst>
                              <p:par>
                                <p:cTn id="8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6" grpId="1"/>
      <p:bldP spid="4108" grpId="0"/>
      <p:bldP spid="4108" grpId="1"/>
      <p:bldP spid="4111" grpId="0"/>
      <p:bldP spid="4112" grpId="0"/>
      <p:bldP spid="4117" grpId="0"/>
      <p:bldP spid="4118" grpId="0"/>
      <p:bldP spid="4119" grpId="0"/>
      <p:bldP spid="41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1057275" y="3284538"/>
            <a:ext cx="3024188" cy="1944687"/>
          </a:xfrm>
          <a:prstGeom prst="rect">
            <a:avLst/>
          </a:prstGeom>
          <a:solidFill>
            <a:srgbClr val="00FFCC"/>
          </a:solidFill>
          <a:ln w="9525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59113" y="2708275"/>
            <a:ext cx="3529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“Отразить/повернуть...” әмірін шерт</a:t>
            </a:r>
            <a:endParaRPr lang="ru-RU" sz="1400" b="1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700338" y="836613"/>
            <a:ext cx="3671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  <a:r>
              <a:rPr lang="kk-KZ" sz="1400" b="1" u="sng"/>
              <a:t>Р</a:t>
            </a:r>
            <a:r>
              <a:rPr lang="kk-KZ" sz="1400" b="1"/>
              <a:t>исунок әмірін шерт</a:t>
            </a:r>
            <a:endParaRPr lang="ru-RU" sz="1400" b="1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88925"/>
            <a:ext cx="1008062" cy="274638"/>
          </a:xfrm>
          <a:prstGeom prst="rect">
            <a:avLst/>
          </a:prstGeom>
          <a:noFill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549275"/>
            <a:ext cx="4465637" cy="2058988"/>
          </a:xfrm>
          <a:prstGeom prst="rect">
            <a:avLst/>
          </a:prstGeom>
          <a:noFill/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549275"/>
            <a:ext cx="3384550" cy="2309813"/>
          </a:xfrm>
          <a:prstGeom prst="rect">
            <a:avLst/>
          </a:prstGeom>
          <a:noFill/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156325" y="3068638"/>
            <a:ext cx="237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</a:t>
            </a:r>
            <a:r>
              <a:rPr lang="en-US" sz="1400" b="1"/>
              <a:t>Ok</a:t>
            </a:r>
            <a:r>
              <a:rPr lang="kk-KZ" sz="1400" b="1"/>
              <a:t>” батырмасын шерт</a:t>
            </a:r>
            <a:endParaRPr lang="ru-RU" sz="1400" b="1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843213" y="-63500"/>
            <a:ext cx="5329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мәзірі</a:t>
            </a:r>
            <a:endParaRPr lang="ru-RU" sz="2000" b="1">
              <a:solidFill>
                <a:srgbClr val="FF0000"/>
              </a:solidFill>
            </a:endParaRPr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3429000"/>
            <a:ext cx="2665412" cy="1671638"/>
          </a:xfrm>
          <a:prstGeom prst="rect">
            <a:avLst/>
          </a:prstGeom>
          <a:noFill/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58888" y="3429000"/>
            <a:ext cx="2665412" cy="1671638"/>
          </a:xfrm>
          <a:prstGeom prst="rect">
            <a:avLst/>
          </a:prstGeom>
          <a:noFill/>
        </p:spPr>
      </p:pic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1042988" y="5373688"/>
            <a:ext cx="3024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b="1"/>
              <a:t>Автомобильд</a:t>
            </a:r>
            <a:r>
              <a:rPr lang="kk-KZ" sz="1200" b="1"/>
              <a:t>ің нөмірі қандай? Автомобиль қай бағытта қозғалады?</a:t>
            </a:r>
            <a:endParaRPr lang="ru-RU" sz="1200" b="1"/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4787900" y="3644900"/>
            <a:ext cx="3455988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Жылдам шақыру тиектері</a:t>
            </a:r>
            <a:endParaRPr lang="en-US" sz="1400" b="1"/>
          </a:p>
          <a:p>
            <a:pPr>
              <a:spcBef>
                <a:spcPct val="50000"/>
              </a:spcBef>
            </a:pPr>
            <a:r>
              <a:rPr lang="kk-KZ" sz="1400" b="1"/>
              <a:t>Шағылыстыру/бұру        </a:t>
            </a:r>
            <a:r>
              <a:rPr lang="en-US" sz="1400" b="1"/>
              <a:t>Ctrl+R </a:t>
            </a:r>
            <a:r>
              <a:rPr lang="kk-KZ" sz="1400" b="1"/>
              <a:t>    Созу /еңкейту                    С</a:t>
            </a:r>
            <a:r>
              <a:rPr lang="en-US" sz="1400" b="1"/>
              <a:t>trl+W </a:t>
            </a:r>
            <a:r>
              <a:rPr lang="kk-KZ" sz="1400" b="1"/>
              <a:t>   Қарсы түске ауыстыру  </a:t>
            </a:r>
            <a:r>
              <a:rPr lang="en-US" sz="1400" b="1"/>
              <a:t> Ctrl+I </a:t>
            </a:r>
            <a:r>
              <a:rPr lang="kk-KZ" sz="1400" b="1"/>
              <a:t>Атрибуттар                        </a:t>
            </a:r>
            <a:r>
              <a:rPr lang="en-US" sz="1400" b="1"/>
              <a:t>Ctrl+E</a:t>
            </a:r>
            <a:r>
              <a:rPr lang="kk-KZ" sz="1400" b="1"/>
              <a:t> Тазалау                               </a:t>
            </a:r>
            <a:r>
              <a:rPr lang="en-US" sz="1400" b="1"/>
              <a:t>Ctrl+Shift+N</a:t>
            </a:r>
            <a:endParaRPr lang="ru-RU" sz="1400" b="1"/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4716463" y="5229225"/>
            <a:ext cx="3671887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400" b="1"/>
              <a:t>М</a:t>
            </a:r>
            <a:r>
              <a:rPr lang="kk-KZ" sz="1400" b="1"/>
              <a:t>әзір жолындағы әмірлерді орындату үшін “Ыстық” тиектің өзі басылады, ал төментүскіш мәзірлер мен сұхбат терезелерінде “Ыстық” тиек </a:t>
            </a:r>
            <a:r>
              <a:rPr lang="en-US" sz="1400" b="1"/>
              <a:t>Ctrl </a:t>
            </a:r>
            <a:r>
              <a:rPr lang="kk-KZ" sz="1400" b="1"/>
              <a:t>тиегімен бірге басылады.</a:t>
            </a:r>
            <a:endParaRPr lang="ru-RU" sz="1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6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4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repeatCount="3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 animBg="1"/>
      <p:bldP spid="13314" grpId="0"/>
      <p:bldP spid="13314" grpId="1"/>
      <p:bldP spid="13315" grpId="0"/>
      <p:bldP spid="13315" grpId="1"/>
      <p:bldP spid="13320" grpId="0"/>
      <p:bldP spid="13320" grpId="1"/>
      <p:bldP spid="13329" grpId="0"/>
      <p:bldP spid="13329" grpId="1"/>
      <p:bldP spid="13330" grpId="0"/>
      <p:bldP spid="133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059113" y="2708275"/>
            <a:ext cx="3529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“Растянуть/наклонить...” әмірін шерт</a:t>
            </a:r>
            <a:endParaRPr lang="ru-RU" sz="1400" b="1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700338" y="836613"/>
            <a:ext cx="3671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  <a:r>
              <a:rPr lang="kk-KZ" sz="1400" b="1" u="sng"/>
              <a:t>Р</a:t>
            </a:r>
            <a:r>
              <a:rPr lang="kk-KZ" sz="1400" b="1"/>
              <a:t>исунок әмірін шерт</a:t>
            </a:r>
            <a:endParaRPr lang="ru-RU" sz="1400" b="1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288925"/>
            <a:ext cx="1008062" cy="274638"/>
          </a:xfrm>
          <a:prstGeom prst="rect">
            <a:avLst/>
          </a:prstGeom>
          <a:noFill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692150"/>
            <a:ext cx="4465637" cy="2058988"/>
          </a:xfrm>
          <a:prstGeom prst="rect">
            <a:avLst/>
          </a:prstGeom>
          <a:noFill/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156325" y="3340100"/>
            <a:ext cx="237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</a:t>
            </a:r>
            <a:r>
              <a:rPr lang="en-US" sz="1400" b="1"/>
              <a:t>Ok</a:t>
            </a:r>
            <a:r>
              <a:rPr lang="kk-KZ" sz="1400" b="1"/>
              <a:t>” батырмасын шерт</a:t>
            </a:r>
            <a:endParaRPr lang="ru-RU" sz="1400" b="1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2843213" y="-63500"/>
            <a:ext cx="5329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мәзірі</a:t>
            </a:r>
            <a:endParaRPr lang="ru-RU" sz="2000" b="1">
              <a:solidFill>
                <a:srgbClr val="FF0000"/>
              </a:solidFill>
            </a:endParaRPr>
          </a:p>
        </p:txBody>
      </p:sp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3789363"/>
            <a:ext cx="1533525" cy="962025"/>
          </a:xfrm>
          <a:prstGeom prst="rect">
            <a:avLst/>
          </a:prstGeom>
          <a:noFill/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620713"/>
            <a:ext cx="3819525" cy="2657475"/>
          </a:xfrm>
          <a:prstGeom prst="rect">
            <a:avLst/>
          </a:prstGeom>
          <a:noFill/>
        </p:spPr>
      </p:pic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420938"/>
            <a:ext cx="142875" cy="142875"/>
          </a:xfrm>
          <a:prstGeom prst="rect">
            <a:avLst/>
          </a:prstGeom>
          <a:noFill/>
        </p:spPr>
      </p:pic>
      <p:pic>
        <p:nvPicPr>
          <p:cNvPr id="7186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781300"/>
            <a:ext cx="142875" cy="142875"/>
          </a:xfrm>
          <a:prstGeom prst="rect">
            <a:avLst/>
          </a:prstGeom>
          <a:noFill/>
        </p:spPr>
      </p:pic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4643438" y="4005263"/>
            <a:ext cx="403225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“Созу” (Растянуть) ешқандай әрекет жасамайтын жағдайда </a:t>
            </a:r>
            <a:r>
              <a:rPr lang="ru-RU" sz="1400" b="1"/>
              <a:t>100% болсын</a:t>
            </a:r>
            <a:r>
              <a:rPr lang="kk-KZ" sz="1400" b="1"/>
              <a:t>.</a:t>
            </a:r>
          </a:p>
          <a:p>
            <a:pPr>
              <a:spcBef>
                <a:spcPct val="50000"/>
              </a:spcBef>
            </a:pPr>
            <a:r>
              <a:rPr lang="kk-KZ" sz="1400" b="1"/>
              <a:t>“Еңкейту” (Наклонить) </a:t>
            </a:r>
            <a:r>
              <a:rPr lang="ru-RU" sz="1400" b="1"/>
              <a:t>20%-</a:t>
            </a:r>
            <a:r>
              <a:rPr lang="kk-KZ" sz="1400" b="1"/>
              <a:t>ке орындалсын. </a:t>
            </a:r>
            <a:endParaRPr lang="ru-RU" sz="1400" b="1"/>
          </a:p>
        </p:txBody>
      </p:sp>
      <p:pic>
        <p:nvPicPr>
          <p:cNvPr id="7188" name="Picture 2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47813" y="3284538"/>
            <a:ext cx="1933575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2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2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2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2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2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2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7" grpId="1"/>
      <p:bldP spid="7172" grpId="0"/>
      <p:bldP spid="7172" grpId="1"/>
      <p:bldP spid="7178" grpId="0"/>
      <p:bldP spid="7178" grpId="1"/>
      <p:bldP spid="71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8316912" cy="5400675"/>
          </a:xfrm>
          <a:prstGeom prst="rect">
            <a:avLst/>
          </a:prstGeom>
          <a:noFill/>
        </p:spPr>
      </p:pic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059113" y="2708275"/>
            <a:ext cx="35290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“Атрибуты” әмірін шерт</a:t>
            </a:r>
            <a:endParaRPr lang="ru-RU" sz="1400" b="1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700338" y="836613"/>
            <a:ext cx="36718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</a:t>
            </a:r>
            <a:r>
              <a:rPr lang="kk-KZ" sz="1400" b="1" u="sng"/>
              <a:t>Р</a:t>
            </a:r>
            <a:r>
              <a:rPr lang="kk-KZ" sz="1400" b="1"/>
              <a:t>исунок әмірін шерт</a:t>
            </a:r>
            <a:endParaRPr lang="ru-RU" sz="1400" b="1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597775" y="6538913"/>
            <a:ext cx="1511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FF0000"/>
                </a:solidFill>
              </a:rPr>
              <a:t>Enter </a:t>
            </a:r>
            <a:r>
              <a:rPr lang="kk-KZ" sz="1200" b="1">
                <a:solidFill>
                  <a:srgbClr val="FF0000"/>
                </a:solidFill>
              </a:rPr>
              <a:t>тиегін шерт</a:t>
            </a:r>
            <a:endParaRPr lang="ru-RU" sz="1200" b="1">
              <a:solidFill>
                <a:srgbClr val="FF0000"/>
              </a:solidFill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288925"/>
            <a:ext cx="1008062" cy="274638"/>
          </a:xfrm>
          <a:prstGeom prst="rect">
            <a:avLst/>
          </a:prstGeom>
          <a:noFill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549275"/>
            <a:ext cx="4465637" cy="2058988"/>
          </a:xfrm>
          <a:prstGeom prst="rect">
            <a:avLst/>
          </a:prstGeom>
          <a:noFill/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156325" y="3068638"/>
            <a:ext cx="237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</a:t>
            </a:r>
            <a:r>
              <a:rPr lang="en-US" sz="1400" b="1"/>
              <a:t>Ok</a:t>
            </a:r>
            <a:r>
              <a:rPr lang="kk-KZ" sz="1400" b="1"/>
              <a:t>” батырмасын шерт</a:t>
            </a:r>
            <a:endParaRPr lang="ru-RU" sz="1400" b="1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2843213" y="-63500"/>
            <a:ext cx="5329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мәзірі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331913" y="3716338"/>
            <a:ext cx="46085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“</a:t>
            </a:r>
            <a:r>
              <a:rPr lang="en-US" sz="1400" b="1"/>
              <a:t>Ok</a:t>
            </a:r>
            <a:r>
              <a:rPr lang="kk-KZ" sz="1400" b="1"/>
              <a:t>” тиегін шерткен соң</a:t>
            </a:r>
            <a:r>
              <a:rPr lang="ru-RU" sz="1400" b="1"/>
              <a:t> с</a:t>
            </a:r>
            <a:r>
              <a:rPr lang="kk-KZ" sz="1400" b="1"/>
              <a:t>урет салуға ені </a:t>
            </a:r>
            <a:r>
              <a:rPr lang="ru-RU" sz="1400" b="1"/>
              <a:t>26 см, би</a:t>
            </a:r>
            <a:r>
              <a:rPr lang="kk-KZ" sz="1400" b="1"/>
              <a:t>іктігі</a:t>
            </a:r>
            <a:r>
              <a:rPr lang="ru-RU" sz="1400" b="1"/>
              <a:t> 20 см жұмыс орынын  (ақ түсті алаң) дайындайды.</a:t>
            </a:r>
          </a:p>
        </p:txBody>
      </p:sp>
      <p:pic>
        <p:nvPicPr>
          <p:cNvPr id="12303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836613"/>
            <a:ext cx="3400425" cy="219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80"/>
                            </p:stCondLst>
                            <p:childTnLst>
                              <p:par>
                                <p:cTn id="4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0" grpId="1"/>
      <p:bldP spid="12291" grpId="0"/>
      <p:bldP spid="12291" grpId="1"/>
      <p:bldP spid="12292" grpId="0"/>
      <p:bldP spid="12296" grpId="0"/>
      <p:bldP spid="12296" grpId="1"/>
      <p:bldP spid="123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300788" y="3271838"/>
            <a:ext cx="2303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“Определить цвет” әмірін шерт</a:t>
            </a:r>
            <a:endParaRPr lang="ru-RU" sz="1400" b="1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924300" y="534988"/>
            <a:ext cx="27352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Мәзір жолындағы П </a:t>
            </a:r>
            <a:r>
              <a:rPr lang="kk-KZ" sz="1400" b="1" u="sng"/>
              <a:t>а</a:t>
            </a:r>
            <a:r>
              <a:rPr lang="kk-KZ" sz="1400" b="1"/>
              <a:t>литра әмірін шерт</a:t>
            </a:r>
            <a:endParaRPr lang="ru-RU" sz="1400" b="1"/>
          </a:p>
        </p:txBody>
      </p:sp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546100"/>
            <a:ext cx="2822575" cy="434975"/>
          </a:xfrm>
          <a:prstGeom prst="rect">
            <a:avLst/>
          </a:prstGeom>
          <a:noFill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285750"/>
            <a:ext cx="1079500" cy="260350"/>
          </a:xfrm>
          <a:prstGeom prst="rect">
            <a:avLst/>
          </a:prstGeom>
          <a:noFill/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995738" y="1052513"/>
            <a:ext cx="2305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“Изменить палитру” әмірін шерт</a:t>
            </a:r>
            <a:endParaRPr lang="ru-RU" sz="1400" b="1"/>
          </a:p>
        </p:txBody>
      </p:sp>
      <p:pic>
        <p:nvPicPr>
          <p:cNvPr id="15372" name="Picture 12" descr="Палитра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981075"/>
            <a:ext cx="2095500" cy="3076575"/>
          </a:xfrm>
          <a:prstGeom prst="rect">
            <a:avLst/>
          </a:prstGeom>
          <a:noFill/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981075"/>
            <a:ext cx="4486275" cy="3133725"/>
          </a:xfrm>
          <a:prstGeom prst="rect">
            <a:avLst/>
          </a:prstGeom>
          <a:noFill/>
        </p:spPr>
      </p:pic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2843213" y="-63500"/>
            <a:ext cx="5329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>
                <a:solidFill>
                  <a:srgbClr val="FF0000"/>
                </a:solidFill>
              </a:rPr>
              <a:t>Графикалық редактор </a:t>
            </a:r>
            <a:r>
              <a:rPr lang="en-US" sz="2000" b="1">
                <a:solidFill>
                  <a:srgbClr val="FF0000"/>
                </a:solidFill>
              </a:rPr>
              <a:t>Paint</a:t>
            </a:r>
            <a:r>
              <a:rPr lang="kk-KZ" sz="2000" b="1">
                <a:solidFill>
                  <a:srgbClr val="FF0000"/>
                </a:solidFill>
              </a:rPr>
              <a:t>тың мәзірі</a:t>
            </a:r>
            <a:endParaRPr lang="ru-RU" sz="2000" b="1">
              <a:solidFill>
                <a:srgbClr val="FF0000"/>
              </a:solidFill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042988" y="1773238"/>
            <a:ext cx="26654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/>
              <a:t>Т</a:t>
            </a:r>
            <a:r>
              <a:rPr lang="kk-KZ" sz="1400" b="1"/>
              <a:t>үстер жинағында және</a:t>
            </a:r>
            <a:endParaRPr lang="ru-RU" sz="1400" b="1"/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1042988" y="1989138"/>
            <a:ext cx="26654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1400" b="1"/>
              <a:t>        оның бөлігінен  </a:t>
            </a:r>
            <a:endParaRPr lang="ru-RU" sz="1400" b="1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3348038" y="1916113"/>
            <a:ext cx="2808287" cy="1444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3060700" y="2132013"/>
            <a:ext cx="5040313" cy="2889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1042988" y="2205038"/>
            <a:ext cx="26654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1400" b="1"/>
              <a:t>қажетті түсті таңдап, “Добавить в набор”  әмірін шертсе, таңдалған түс “Қосымша түстер” (дополнительные цвета) қатарына қосылады</a:t>
            </a:r>
            <a:endParaRPr lang="ru-RU" sz="1400" b="1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>
            <a:off x="3492500" y="2997200"/>
            <a:ext cx="503238" cy="215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0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60"/>
                            </p:stCondLst>
                            <p:childTnLst>
                              <p:par>
                                <p:cTn id="6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6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880"/>
                            </p:stCondLst>
                            <p:childTnLst>
                              <p:par>
                                <p:cTn id="77" presetID="22" presetClass="entr" presetSubtype="8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5374" grpId="1"/>
      <p:bldP spid="15363" grpId="0"/>
      <p:bldP spid="15363" grpId="1"/>
      <p:bldP spid="15371" grpId="0"/>
      <p:bldP spid="15371" grpId="1"/>
      <p:bldP spid="15376" grpId="0"/>
      <p:bldP spid="15377" grpId="0"/>
      <p:bldP spid="15378" grpId="0" animBg="1"/>
      <p:bldP spid="15379" grpId="0" animBg="1"/>
      <p:bldP spid="15380" grpId="0"/>
      <p:bldP spid="15381" grpId="0" animBg="1"/>
    </p:bldLst>
  </p:timing>
</p:sld>
</file>

<file path=ppt/theme/theme1.xml><?xml version="1.0" encoding="utf-8"?>
<a:theme xmlns:a="http://schemas.openxmlformats.org/drawingml/2006/main" name="PowerPoint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5</TotalTime>
  <Words>617</Words>
  <Application>Microsoft Office PowerPoint</Application>
  <PresentationFormat>Экран (4:3)</PresentationFormat>
  <Paragraphs>99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Wingdings</vt:lpstr>
      <vt:lpstr>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2013-08-26T10:02:11Z</dcterms:created>
  <dcterms:modified xsi:type="dcterms:W3CDTF">2013-08-26T10:07:51Z</dcterms:modified>
</cp:coreProperties>
</file>